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3" r:id="rId3"/>
    <p:sldId id="285" r:id="rId4"/>
    <p:sldId id="261" r:id="rId5"/>
    <p:sldId id="284" r:id="rId6"/>
    <p:sldId id="286" r:id="rId7"/>
    <p:sldId id="290" r:id="rId8"/>
    <p:sldId id="295" r:id="rId9"/>
    <p:sldId id="291" r:id="rId10"/>
    <p:sldId id="289" r:id="rId11"/>
    <p:sldId id="296" r:id="rId12"/>
    <p:sldId id="276" r:id="rId13"/>
    <p:sldId id="271" r:id="rId14"/>
    <p:sldId id="278" r:id="rId15"/>
    <p:sldId id="287" r:id="rId16"/>
    <p:sldId id="280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6C6C6C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67294" autoAdjust="0"/>
  </p:normalViewPr>
  <p:slideViewPr>
    <p:cSldViewPr snapToGrid="0">
      <p:cViewPr varScale="1">
        <p:scale>
          <a:sx n="54" d="100"/>
          <a:sy n="54" d="100"/>
        </p:scale>
        <p:origin x="95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2FF08-FC4D-42B2-9D33-DFE43574AC96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7B3E7C5-D8F4-44E6-AF54-DB9C609A351E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>
              <a:solidFill>
                <a:sysClr val="windowText" lastClr="000000"/>
              </a:solidFill>
            </a:rPr>
            <a:t>Soil Moisture</a:t>
          </a:r>
          <a:endParaRPr lang="ko-KR" altLang="en-US" dirty="0">
            <a:solidFill>
              <a:sysClr val="windowText" lastClr="000000"/>
            </a:solidFill>
          </a:endParaRPr>
        </a:p>
      </dgm:t>
    </dgm:pt>
    <dgm:pt modelId="{C3AF9E11-DB86-4915-801C-9543AF797D7E}" type="parTrans" cxnId="{D8D54D9E-77FF-4FC5-B800-76FCAE120BA8}">
      <dgm:prSet/>
      <dgm:spPr/>
      <dgm:t>
        <a:bodyPr/>
        <a:lstStyle/>
        <a:p>
          <a:pPr latinLnBrk="1"/>
          <a:endParaRPr lang="ko-KR" altLang="en-US"/>
        </a:p>
      </dgm:t>
    </dgm:pt>
    <dgm:pt modelId="{F86B9CE0-9A46-44EC-ACB0-AA79D98C21BD}" type="sibTrans" cxnId="{D8D54D9E-77FF-4FC5-B800-76FCAE120BA8}">
      <dgm:prSet/>
      <dgm:spPr/>
      <dgm:t>
        <a:bodyPr/>
        <a:lstStyle/>
        <a:p>
          <a:pPr latinLnBrk="1"/>
          <a:endParaRPr lang="ko-KR" altLang="en-US"/>
        </a:p>
      </dgm:t>
    </dgm:pt>
    <dgm:pt modelId="{006B69F9-C42B-419B-949A-B53BC701E0A7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b="0" i="0" dirty="0">
              <a:solidFill>
                <a:sysClr val="windowText" lastClr="000000"/>
              </a:solidFill>
            </a:rPr>
            <a:t>MAD</a:t>
          </a:r>
          <a:endParaRPr lang="ko-KR" altLang="en-US" dirty="0">
            <a:solidFill>
              <a:sysClr val="windowText" lastClr="000000"/>
            </a:solidFill>
          </a:endParaRPr>
        </a:p>
      </dgm:t>
    </dgm:pt>
    <dgm:pt modelId="{D925B1B9-C87E-49F9-8237-A3C43AF1D8F6}" type="sibTrans" cxnId="{8042643D-8EB1-4870-B07E-D160E932BF05}">
      <dgm:prSet/>
      <dgm:spPr/>
      <dgm:t>
        <a:bodyPr/>
        <a:lstStyle/>
        <a:p>
          <a:pPr latinLnBrk="1"/>
          <a:endParaRPr lang="ko-KR" altLang="en-US"/>
        </a:p>
      </dgm:t>
    </dgm:pt>
    <dgm:pt modelId="{D5C5B86A-D36B-4B1F-B0CC-63227AE9C8B3}" type="parTrans" cxnId="{8042643D-8EB1-4870-B07E-D160E932BF05}">
      <dgm:prSet/>
      <dgm:spPr/>
      <dgm:t>
        <a:bodyPr/>
        <a:lstStyle/>
        <a:p>
          <a:pPr latinLnBrk="1"/>
          <a:endParaRPr lang="ko-KR" altLang="en-US"/>
        </a:p>
      </dgm:t>
    </dgm:pt>
    <dgm:pt modelId="{B6F4E4C0-1233-430C-9741-764036BFDC9B}">
      <dgm:prSet phldrT="[텍스트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b="0" i="0" dirty="0">
              <a:solidFill>
                <a:sysClr val="windowText" lastClr="000000"/>
              </a:solidFill>
            </a:rPr>
            <a:t>Period</a:t>
          </a:r>
          <a:endParaRPr lang="ko-KR" altLang="en-US" dirty="0">
            <a:solidFill>
              <a:sysClr val="windowText" lastClr="000000"/>
            </a:solidFill>
          </a:endParaRPr>
        </a:p>
      </dgm:t>
    </dgm:pt>
    <dgm:pt modelId="{403D0368-A7CD-4F78-9D79-84FA24471C48}" type="sibTrans" cxnId="{68707151-8C07-4AEA-9FE8-BC568B4A72D5}">
      <dgm:prSet/>
      <dgm:spPr/>
      <dgm:t>
        <a:bodyPr/>
        <a:lstStyle/>
        <a:p>
          <a:pPr latinLnBrk="1"/>
          <a:endParaRPr lang="ko-KR" altLang="en-US"/>
        </a:p>
      </dgm:t>
    </dgm:pt>
    <dgm:pt modelId="{9CDDB414-2F0A-4DF0-B754-87BB4981AFB4}" type="parTrans" cxnId="{68707151-8C07-4AEA-9FE8-BC568B4A72D5}">
      <dgm:prSet/>
      <dgm:spPr/>
      <dgm:t>
        <a:bodyPr/>
        <a:lstStyle/>
        <a:p>
          <a:pPr latinLnBrk="1"/>
          <a:endParaRPr lang="ko-KR" altLang="en-US"/>
        </a:p>
      </dgm:t>
    </dgm:pt>
    <dgm:pt modelId="{B658299C-EF79-4FEC-95CE-32E9B6197DC8}">
      <dgm:prSet phldrT="[텍스트]"/>
      <dgm:spPr/>
      <dgm:t>
        <a:bodyPr/>
        <a:lstStyle/>
        <a:p>
          <a:pPr latinLnBrk="1"/>
          <a:r>
            <a:rPr lang="en-US" altLang="ko-KR" dirty="0"/>
            <a:t>Irrigation Control</a:t>
          </a:r>
          <a:endParaRPr lang="ko-KR" altLang="en-US" dirty="0"/>
        </a:p>
      </dgm:t>
    </dgm:pt>
    <dgm:pt modelId="{B7F4616A-289A-4FB8-8CEB-A4350CC900E9}" type="sibTrans" cxnId="{C4D1DC5B-ECAB-4201-9611-D811C345348A}">
      <dgm:prSet/>
      <dgm:spPr/>
      <dgm:t>
        <a:bodyPr/>
        <a:lstStyle/>
        <a:p>
          <a:pPr latinLnBrk="1"/>
          <a:endParaRPr lang="ko-KR" altLang="en-US"/>
        </a:p>
      </dgm:t>
    </dgm:pt>
    <dgm:pt modelId="{4BE1A840-6AB2-4615-8EC3-797BEBD361BC}" type="parTrans" cxnId="{C4D1DC5B-ECAB-4201-9611-D811C345348A}">
      <dgm:prSet/>
      <dgm:spPr/>
      <dgm:t>
        <a:bodyPr/>
        <a:lstStyle/>
        <a:p>
          <a:pPr latinLnBrk="1"/>
          <a:endParaRPr lang="ko-KR" altLang="en-US"/>
        </a:p>
      </dgm:t>
    </dgm:pt>
    <dgm:pt modelId="{02C3A87F-17A1-42A9-B446-9E1DD69125C9}" type="pres">
      <dgm:prSet presAssocID="{1D52FF08-FC4D-42B2-9D33-DFE43574AC96}" presName="Name0" presStyleCnt="0">
        <dgm:presLayoutVars>
          <dgm:chMax val="4"/>
          <dgm:resizeHandles val="exact"/>
        </dgm:presLayoutVars>
      </dgm:prSet>
      <dgm:spPr/>
    </dgm:pt>
    <dgm:pt modelId="{BB5AABE9-2775-4B51-B17A-17185DE56AA8}" type="pres">
      <dgm:prSet presAssocID="{1D52FF08-FC4D-42B2-9D33-DFE43574AC96}" presName="ellipse" presStyleLbl="trBgShp" presStyleIdx="0" presStyleCnt="1"/>
      <dgm:spPr/>
    </dgm:pt>
    <dgm:pt modelId="{C31F4C14-9AD6-47F7-8E4E-2C86F6042041}" type="pres">
      <dgm:prSet presAssocID="{1D52FF08-FC4D-42B2-9D33-DFE43574AC96}" presName="arrow1" presStyleLbl="fgShp" presStyleIdx="0" presStyleCnt="1"/>
      <dgm:spPr>
        <a:solidFill>
          <a:schemeClr val="bg1"/>
        </a:solidFill>
      </dgm:spPr>
    </dgm:pt>
    <dgm:pt modelId="{C0BEC803-61D2-4EF7-8151-B2B827AA6957}" type="pres">
      <dgm:prSet presAssocID="{1D52FF08-FC4D-42B2-9D33-DFE43574AC96}" presName="rectangle" presStyleLbl="revTx" presStyleIdx="0" presStyleCnt="1" custLinFactNeighborX="936" custLinFactNeighborY="-37923">
        <dgm:presLayoutVars>
          <dgm:bulletEnabled val="1"/>
        </dgm:presLayoutVars>
      </dgm:prSet>
      <dgm:spPr/>
    </dgm:pt>
    <dgm:pt modelId="{B6318C49-6BD0-4B47-B774-D66EA823388F}" type="pres">
      <dgm:prSet presAssocID="{006B69F9-C42B-419B-949A-B53BC701E0A7}" presName="item1" presStyleLbl="node1" presStyleIdx="0" presStyleCnt="3">
        <dgm:presLayoutVars>
          <dgm:bulletEnabled val="1"/>
        </dgm:presLayoutVars>
      </dgm:prSet>
      <dgm:spPr/>
    </dgm:pt>
    <dgm:pt modelId="{39BE4B92-14B9-4B25-A21E-3F2989799CB5}" type="pres">
      <dgm:prSet presAssocID="{B6F4E4C0-1233-430C-9741-764036BFDC9B}" presName="item2" presStyleLbl="node1" presStyleIdx="1" presStyleCnt="3">
        <dgm:presLayoutVars>
          <dgm:bulletEnabled val="1"/>
        </dgm:presLayoutVars>
      </dgm:prSet>
      <dgm:spPr/>
    </dgm:pt>
    <dgm:pt modelId="{ACE72483-2746-48D8-A599-4BA6E71C2C4E}" type="pres">
      <dgm:prSet presAssocID="{B658299C-EF79-4FEC-95CE-32E9B6197DC8}" presName="item3" presStyleLbl="node1" presStyleIdx="2" presStyleCnt="3">
        <dgm:presLayoutVars>
          <dgm:bulletEnabled val="1"/>
        </dgm:presLayoutVars>
      </dgm:prSet>
      <dgm:spPr/>
    </dgm:pt>
    <dgm:pt modelId="{6A069187-3947-4FF9-A610-0E2CF94763D9}" type="pres">
      <dgm:prSet presAssocID="{1D52FF08-FC4D-42B2-9D33-DFE43574AC96}" presName="funnel" presStyleLbl="trAlignAcc1" presStyleIdx="0" presStyleCnt="1"/>
      <dgm:spPr>
        <a:ln>
          <a:solidFill>
            <a:schemeClr val="tx1"/>
          </a:solidFill>
        </a:ln>
      </dgm:spPr>
    </dgm:pt>
  </dgm:ptLst>
  <dgm:cxnLst>
    <dgm:cxn modelId="{F638031C-015C-4481-AD64-22A5A01BDBE1}" type="presOf" srcId="{B6F4E4C0-1233-430C-9741-764036BFDC9B}" destId="{B6318C49-6BD0-4B47-B774-D66EA823388F}" srcOrd="0" destOrd="0" presId="urn:microsoft.com/office/officeart/2005/8/layout/funnel1"/>
    <dgm:cxn modelId="{92176139-D53A-4FE8-AECA-CAF551547364}" type="presOf" srcId="{67B3E7C5-D8F4-44E6-AF54-DB9C609A351E}" destId="{ACE72483-2746-48D8-A599-4BA6E71C2C4E}" srcOrd="0" destOrd="0" presId="urn:microsoft.com/office/officeart/2005/8/layout/funnel1"/>
    <dgm:cxn modelId="{8042643D-8EB1-4870-B07E-D160E932BF05}" srcId="{1D52FF08-FC4D-42B2-9D33-DFE43574AC96}" destId="{006B69F9-C42B-419B-949A-B53BC701E0A7}" srcOrd="1" destOrd="0" parTransId="{D5C5B86A-D36B-4B1F-B0CC-63227AE9C8B3}" sibTransId="{D925B1B9-C87E-49F9-8237-A3C43AF1D8F6}"/>
    <dgm:cxn modelId="{C4D1DC5B-ECAB-4201-9611-D811C345348A}" srcId="{1D52FF08-FC4D-42B2-9D33-DFE43574AC96}" destId="{B658299C-EF79-4FEC-95CE-32E9B6197DC8}" srcOrd="3" destOrd="0" parTransId="{4BE1A840-6AB2-4615-8EC3-797BEBD361BC}" sibTransId="{B7F4616A-289A-4FB8-8CEB-A4350CC900E9}"/>
    <dgm:cxn modelId="{272E456E-3C65-4ED1-949C-6514CA7E80D2}" type="presOf" srcId="{1D52FF08-FC4D-42B2-9D33-DFE43574AC96}" destId="{02C3A87F-17A1-42A9-B446-9E1DD69125C9}" srcOrd="0" destOrd="0" presId="urn:microsoft.com/office/officeart/2005/8/layout/funnel1"/>
    <dgm:cxn modelId="{68707151-8C07-4AEA-9FE8-BC568B4A72D5}" srcId="{1D52FF08-FC4D-42B2-9D33-DFE43574AC96}" destId="{B6F4E4C0-1233-430C-9741-764036BFDC9B}" srcOrd="2" destOrd="0" parTransId="{9CDDB414-2F0A-4DF0-B754-87BB4981AFB4}" sibTransId="{403D0368-A7CD-4F78-9D79-84FA24471C48}"/>
    <dgm:cxn modelId="{D8D54D9E-77FF-4FC5-B800-76FCAE120BA8}" srcId="{1D52FF08-FC4D-42B2-9D33-DFE43574AC96}" destId="{67B3E7C5-D8F4-44E6-AF54-DB9C609A351E}" srcOrd="0" destOrd="0" parTransId="{C3AF9E11-DB86-4915-801C-9543AF797D7E}" sibTransId="{F86B9CE0-9A46-44EC-ACB0-AA79D98C21BD}"/>
    <dgm:cxn modelId="{47B626AC-6837-4930-9BC6-F405C5E7DB8E}" type="presOf" srcId="{006B69F9-C42B-419B-949A-B53BC701E0A7}" destId="{39BE4B92-14B9-4B25-A21E-3F2989799CB5}" srcOrd="0" destOrd="0" presId="urn:microsoft.com/office/officeart/2005/8/layout/funnel1"/>
    <dgm:cxn modelId="{77238CEE-82BE-455E-B70F-59746270AE49}" type="presOf" srcId="{B658299C-EF79-4FEC-95CE-32E9B6197DC8}" destId="{C0BEC803-61D2-4EF7-8151-B2B827AA6957}" srcOrd="0" destOrd="0" presId="urn:microsoft.com/office/officeart/2005/8/layout/funnel1"/>
    <dgm:cxn modelId="{04A78956-66F9-4367-8F9C-DE5AE76E0ED1}" type="presParOf" srcId="{02C3A87F-17A1-42A9-B446-9E1DD69125C9}" destId="{BB5AABE9-2775-4B51-B17A-17185DE56AA8}" srcOrd="0" destOrd="0" presId="urn:microsoft.com/office/officeart/2005/8/layout/funnel1"/>
    <dgm:cxn modelId="{AA99F823-FD03-47A6-B872-D4B32C814989}" type="presParOf" srcId="{02C3A87F-17A1-42A9-B446-9E1DD69125C9}" destId="{C31F4C14-9AD6-47F7-8E4E-2C86F6042041}" srcOrd="1" destOrd="0" presId="urn:microsoft.com/office/officeart/2005/8/layout/funnel1"/>
    <dgm:cxn modelId="{A323E689-EC78-4292-8E4C-7ADB3C17041C}" type="presParOf" srcId="{02C3A87F-17A1-42A9-B446-9E1DD69125C9}" destId="{C0BEC803-61D2-4EF7-8151-B2B827AA6957}" srcOrd="2" destOrd="0" presId="urn:microsoft.com/office/officeart/2005/8/layout/funnel1"/>
    <dgm:cxn modelId="{1BBA3BFD-7E84-4FE2-917F-E0573F2583DC}" type="presParOf" srcId="{02C3A87F-17A1-42A9-B446-9E1DD69125C9}" destId="{B6318C49-6BD0-4B47-B774-D66EA823388F}" srcOrd="3" destOrd="0" presId="urn:microsoft.com/office/officeart/2005/8/layout/funnel1"/>
    <dgm:cxn modelId="{68623C6C-AD7C-4EEF-9D68-512A927924D9}" type="presParOf" srcId="{02C3A87F-17A1-42A9-B446-9E1DD69125C9}" destId="{39BE4B92-14B9-4B25-A21E-3F2989799CB5}" srcOrd="4" destOrd="0" presId="urn:microsoft.com/office/officeart/2005/8/layout/funnel1"/>
    <dgm:cxn modelId="{6BE08E43-1E03-41BE-8897-2A4B560C292D}" type="presParOf" srcId="{02C3A87F-17A1-42A9-B446-9E1DD69125C9}" destId="{ACE72483-2746-48D8-A599-4BA6E71C2C4E}" srcOrd="5" destOrd="0" presId="urn:microsoft.com/office/officeart/2005/8/layout/funnel1"/>
    <dgm:cxn modelId="{067EAA88-E104-4A12-8187-03346DE5F6A5}" type="presParOf" srcId="{02C3A87F-17A1-42A9-B446-9E1DD69125C9}" destId="{6A069187-3947-4FF9-A610-0E2CF94763D9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AABE9-2775-4B51-B17A-17185DE56AA8}">
      <dsp:nvSpPr>
        <dsp:cNvPr id="0" name=""/>
        <dsp:cNvSpPr/>
      </dsp:nvSpPr>
      <dsp:spPr>
        <a:xfrm>
          <a:off x="1499125" y="176208"/>
          <a:ext cx="3497059" cy="121448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1F4C14-9AD6-47F7-8E4E-2C86F6042041}">
      <dsp:nvSpPr>
        <dsp:cNvPr id="0" name=""/>
        <dsp:cNvSpPr/>
      </dsp:nvSpPr>
      <dsp:spPr>
        <a:xfrm>
          <a:off x="2914214" y="3150064"/>
          <a:ext cx="677724" cy="433743"/>
        </a:xfrm>
        <a:prstGeom prst="downArrow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BEC803-61D2-4EF7-8151-B2B827AA6957}">
      <dsp:nvSpPr>
        <dsp:cNvPr id="0" name=""/>
        <dsp:cNvSpPr/>
      </dsp:nvSpPr>
      <dsp:spPr>
        <a:xfrm>
          <a:off x="1656986" y="3188643"/>
          <a:ext cx="3253078" cy="81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700" kern="1200" dirty="0"/>
            <a:t>Irrigation Control</a:t>
          </a:r>
          <a:endParaRPr lang="ko-KR" altLang="en-US" sz="2700" kern="1200" dirty="0"/>
        </a:p>
      </dsp:txBody>
      <dsp:txXfrm>
        <a:off x="1656986" y="3188643"/>
        <a:ext cx="3253078" cy="813269"/>
      </dsp:txXfrm>
    </dsp:sp>
    <dsp:sp modelId="{B6318C49-6BD0-4B47-B774-D66EA823388F}">
      <dsp:nvSpPr>
        <dsp:cNvPr id="0" name=""/>
        <dsp:cNvSpPr/>
      </dsp:nvSpPr>
      <dsp:spPr>
        <a:xfrm>
          <a:off x="2770537" y="1484488"/>
          <a:ext cx="1219904" cy="1219904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ysClr val="windowText" lastClr="000000"/>
              </a:solidFill>
            </a:rPr>
            <a:t>Period</a:t>
          </a:r>
          <a:endParaRPr lang="ko-KR" altLang="en-US" sz="1600" kern="1200" dirty="0">
            <a:solidFill>
              <a:sysClr val="windowText" lastClr="000000"/>
            </a:solidFill>
          </a:endParaRPr>
        </a:p>
      </dsp:txBody>
      <dsp:txXfrm>
        <a:off x="2949188" y="1663139"/>
        <a:ext cx="862602" cy="862602"/>
      </dsp:txXfrm>
    </dsp:sp>
    <dsp:sp modelId="{39BE4B92-14B9-4B25-A21E-3F2989799CB5}">
      <dsp:nvSpPr>
        <dsp:cNvPr id="0" name=""/>
        <dsp:cNvSpPr/>
      </dsp:nvSpPr>
      <dsp:spPr>
        <a:xfrm>
          <a:off x="1897627" y="569288"/>
          <a:ext cx="1219904" cy="1219904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ysClr val="windowText" lastClr="000000"/>
              </a:solidFill>
            </a:rPr>
            <a:t>MAD</a:t>
          </a:r>
          <a:endParaRPr lang="ko-KR" altLang="en-US" sz="1600" kern="1200" dirty="0">
            <a:solidFill>
              <a:sysClr val="windowText" lastClr="000000"/>
            </a:solidFill>
          </a:endParaRPr>
        </a:p>
      </dsp:txBody>
      <dsp:txXfrm>
        <a:off x="2076278" y="747939"/>
        <a:ext cx="862602" cy="862602"/>
      </dsp:txXfrm>
    </dsp:sp>
    <dsp:sp modelId="{ACE72483-2746-48D8-A599-4BA6E71C2C4E}">
      <dsp:nvSpPr>
        <dsp:cNvPr id="0" name=""/>
        <dsp:cNvSpPr/>
      </dsp:nvSpPr>
      <dsp:spPr>
        <a:xfrm>
          <a:off x="3144641" y="274342"/>
          <a:ext cx="1219904" cy="1219904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>
              <a:solidFill>
                <a:sysClr val="windowText" lastClr="000000"/>
              </a:solidFill>
            </a:rPr>
            <a:t>Soil Moisture</a:t>
          </a:r>
          <a:endParaRPr lang="ko-KR" altLang="en-US" sz="1600" kern="1200" dirty="0">
            <a:solidFill>
              <a:sysClr val="windowText" lastClr="000000"/>
            </a:solidFill>
          </a:endParaRPr>
        </a:p>
      </dsp:txBody>
      <dsp:txXfrm>
        <a:off x="3323292" y="452993"/>
        <a:ext cx="862602" cy="862602"/>
      </dsp:txXfrm>
    </dsp:sp>
    <dsp:sp modelId="{6A069187-3947-4FF9-A610-0E2CF94763D9}">
      <dsp:nvSpPr>
        <dsp:cNvPr id="0" name=""/>
        <dsp:cNvSpPr/>
      </dsp:nvSpPr>
      <dsp:spPr>
        <a:xfrm>
          <a:off x="1355447" y="27108"/>
          <a:ext cx="3795258" cy="303620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 I’m </a:t>
            </a:r>
            <a:r>
              <a:rPr lang="en-US" altLang="ko-KR" dirty="0" err="1"/>
              <a:t>Jeongjun</a:t>
            </a:r>
            <a:r>
              <a:rPr lang="en-US" altLang="ko-KR" dirty="0"/>
              <a:t> Lee. 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the second time to present in English.. I am very nervous. Because I messed up the previous presentation.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Ok Let’s start.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project is to build an efficient automatic irrigation system.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70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Ok. Now I explain our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38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is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27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made</a:t>
            </a:r>
            <a:r>
              <a:rPr lang="ko-KR" altLang="en-US" dirty="0"/>
              <a:t> </a:t>
            </a:r>
            <a:r>
              <a:rPr lang="en-US" altLang="ko-KR" dirty="0"/>
              <a:t>the automatic irrigation system until now. </a:t>
            </a:r>
          </a:p>
          <a:p>
            <a:endParaRPr lang="en-US" altLang="ko-KR" dirty="0"/>
          </a:p>
          <a:p>
            <a:r>
              <a:rPr lang="en-US" altLang="ko-KR" dirty="0"/>
              <a:t>Let’s see how to gather data.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1. End node </a:t>
            </a:r>
            <a:r>
              <a:rPr lang="en-US" altLang="ko-KR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check the field's temperature, humidity, soil moisture.</a:t>
            </a:r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Then, End node and Gateway is connected by using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Radio head library’s functions make the connection wireless. Sensor data is sent every 15 second.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Then, inside of Gateway, Bridge library pass Lora data to Linux part from Microcontroller.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Finally, Process library sends data to Thing-speak website.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40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website shows data using dot graph, and you can get data using REST API.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5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Come back structure,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So what about irrigation control?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server observes the data. If the data match irrigation conditions, the server send packets to the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Gateway using REST API.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ko-KR" dirty="0"/>
          </a:p>
          <a:p>
            <a:r>
              <a:rPr lang="en-US" altLang="ko-KR" dirty="0"/>
              <a:t>2. Then,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Bridge receives a packet, The gateway passes it to the end node.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Finally, the end node begins irrigation.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1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server determines when and how much irrigate by considering MAD, soil moisture, and period.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17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sum up </a:t>
            </a:r>
            <a:r>
              <a:rPr lang="en-US" altLang="ko-KR" dirty="0"/>
              <a:t>, what We did until now.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First search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effectively water and reduce waste of water.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Second gather sensor data using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Third control irrigation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we're going to do,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soil moisture and MAD.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consider corn’s each level of growth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Test in the small farm.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Last, use weather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3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4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To begin with, I’d like to start by looking for problems.</a:t>
            </a:r>
          </a:p>
          <a:p>
            <a:endParaRPr lang="en-US" altLang="ko-KR" sz="12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First, Waste of water, water is important for plants to grow.</a:t>
            </a:r>
          </a:p>
          <a:p>
            <a:r>
              <a:rPr lang="en-US" altLang="ko-KR" sz="1200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But if you give a plant too much water, the water will evaporate or seep under the ground.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an financial loss.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is Low Power.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cost of running the system should be low, saving more money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low power, system has a possibility of running on solar power.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9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Main Crop is Corn. Why did we choose the corn? Because corn is widely cultivated in the world and also most produced in the world.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you can see, Corn is the dominant crop in the midwestern US. It has even been called the corn belt.</a:t>
            </a:r>
          </a:p>
          <a:p>
            <a:endParaRPr lang="en-US" altLang="ko-KR" dirty="0"/>
          </a:p>
          <a:p>
            <a:r>
              <a:rPr lang="en-US" altLang="ko-KR" dirty="0"/>
              <a:t>So.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thought our study will have the greatest impact on corn.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5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Then, how to solve this problem. 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tried to solve it using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Mad.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1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LoRa</a:t>
            </a:r>
            <a:r>
              <a:rPr lang="en-US" altLang="ko-KR" dirty="0"/>
              <a:t> is low power wide area network. So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thought it was the best thing for our system.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Let’s check </a:t>
            </a:r>
            <a:r>
              <a:rPr lang="en-US" altLang="ko-KR" dirty="0" err="1"/>
              <a:t>LoRa’s</a:t>
            </a:r>
            <a:r>
              <a:rPr lang="en-US" altLang="ko-KR" dirty="0"/>
              <a:t> characteristics.</a:t>
            </a:r>
          </a:p>
          <a:p>
            <a:r>
              <a:rPr lang="en-US" altLang="ko-KR" dirty="0"/>
              <a:t>Its data rate is slower than 4G or 5G, but communication distance and energy efficiency is better than them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7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What is the MAD? MAD definition is management allowable depletion.</a:t>
            </a:r>
          </a:p>
          <a:p>
            <a:endParaRPr lang="en-US" altLang="ko-KR" dirty="0"/>
          </a:p>
          <a:p>
            <a:r>
              <a:rPr lang="en-US" altLang="ko-KR" dirty="0"/>
              <a:t>it means Lowest soil moisture a plant can withstand without water stress</a:t>
            </a:r>
          </a:p>
          <a:p>
            <a:r>
              <a:rPr lang="en-US" altLang="ko-KR" dirty="0"/>
              <a:t>This is the zero percent depletion point. Over time, soil dries out. Depletion points are getting higher.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depletion points reaches MAD, irrigation system begins adding water.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PAW – Plant</a:t>
            </a:r>
            <a:r>
              <a:rPr lang="ko-KR" altLang="en-US" dirty="0"/>
              <a:t> </a:t>
            </a:r>
            <a:r>
              <a:rPr lang="en-US" altLang="ko-KR" dirty="0"/>
              <a:t>Available</a:t>
            </a:r>
            <a:r>
              <a:rPr lang="ko-KR" altLang="en-US" dirty="0"/>
              <a:t> </a:t>
            </a:r>
            <a:r>
              <a:rPr lang="en-US" altLang="ko-KR" dirty="0"/>
              <a:t>Water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8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irrigate, We need to know how much water the soil can hold. So AWC is available water holding capacity.</a:t>
            </a:r>
            <a:endParaRPr lang="en-US" altLang="ko-KR" dirty="0"/>
          </a:p>
          <a:p>
            <a:r>
              <a:rPr lang="en-US" altLang="ko-KR" dirty="0"/>
              <a:t>And AWC Depend on soil type. For example.</a:t>
            </a:r>
          </a:p>
          <a:p>
            <a:r>
              <a:rPr lang="en-US" altLang="ko-KR" dirty="0"/>
              <a:t>This part is sandy loam. Sandy loam average </a:t>
            </a:r>
            <a:r>
              <a:rPr lang="en-US" altLang="ko-KR" dirty="0" err="1"/>
              <a:t>awc</a:t>
            </a:r>
            <a:r>
              <a:rPr lang="en-US" altLang="ko-KR" dirty="0"/>
              <a:t> stands for 0.11 in water inches per soil inches.</a:t>
            </a:r>
          </a:p>
          <a:p>
            <a:r>
              <a:rPr lang="en-US" altLang="ko-KR" dirty="0"/>
              <a:t>So this part’s </a:t>
            </a:r>
            <a:r>
              <a:rPr lang="en-US" altLang="ko-KR" dirty="0" err="1"/>
              <a:t>awc</a:t>
            </a:r>
            <a:r>
              <a:rPr lang="en-US" altLang="ko-KR" dirty="0"/>
              <a:t> is 0.66 inches</a:t>
            </a:r>
          </a:p>
          <a:p>
            <a:r>
              <a:rPr lang="en-US" altLang="ko-KR" dirty="0"/>
              <a:t>And this part silty clay loam 0.18 value silty clay loam </a:t>
            </a:r>
            <a:r>
              <a:rPr lang="en-US" altLang="ko-KR" dirty="0" err="1"/>
              <a:t>awc</a:t>
            </a:r>
            <a:r>
              <a:rPr lang="en-US" altLang="ko-KR" dirty="0"/>
              <a:t> is 3.25 inches</a:t>
            </a:r>
          </a:p>
          <a:p>
            <a:endParaRPr lang="en-US" altLang="ko-KR" dirty="0"/>
          </a:p>
          <a:p>
            <a:r>
              <a:rPr lang="en-US" altLang="ko-KR" dirty="0"/>
              <a:t>So Total AWC = 0.66 + 3.24 = 3.9 inches.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4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know how much you have to water using MAD.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First you can find mad value in this table.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table shows the recommended MAD values for each crop at each stage of its life.</a:t>
            </a:r>
          </a:p>
          <a:p>
            <a:endParaRPr lang="en-US" altLang="ko-KR" dirty="0"/>
          </a:p>
          <a:p>
            <a:r>
              <a:rPr lang="en-US" altLang="ko-KR" dirty="0"/>
              <a:t>Net irrigation is total </a:t>
            </a:r>
            <a:r>
              <a:rPr lang="en-US" altLang="ko-KR" dirty="0" err="1"/>
              <a:t>awc</a:t>
            </a:r>
            <a:r>
              <a:rPr lang="en-US" altLang="ko-KR" dirty="0"/>
              <a:t> times mad. </a:t>
            </a:r>
          </a:p>
          <a:p>
            <a:r>
              <a:rPr lang="en-US" altLang="ko-KR" dirty="0"/>
              <a:t>If you have lower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 </a:t>
            </a:r>
            <a:r>
              <a:rPr lang="en-US" altLang="ko-KR" dirty="0"/>
              <a:t>sprinkler, you should give more water so GA will be higher.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4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already got the GA.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is irrigation Area.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 is flow rate per plant. 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use this formula. We can know how long we have to irrigate.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FAD16-93C4-4128-912C-A06D0861F20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accent2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1"/>
          <p:cNvSpPr txBox="1"/>
          <p:nvPr userDrawn="1"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CHARLES K SMITH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  <a:latin typeface="Raleway" panose="020B0003030101060003" pitchFamily="34" charset="0"/>
            </a:endParaRPr>
          </a:p>
        </p:txBody>
      </p:sp>
      <p:sp>
        <p:nvSpPr>
          <p:cNvPr id="33" name="TextBox 63"/>
          <p:cNvSpPr txBox="1"/>
          <p:nvPr userDrawn="1"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Manager</a:t>
            </a:r>
          </a:p>
        </p:txBody>
      </p:sp>
      <p:sp>
        <p:nvSpPr>
          <p:cNvPr id="34" name="TextBox 57"/>
          <p:cNvSpPr txBox="1"/>
          <p:nvPr userDrawn="1"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DELTON R SMITH</a:t>
            </a:r>
          </a:p>
        </p:txBody>
      </p:sp>
      <p:sp>
        <p:nvSpPr>
          <p:cNvPr id="35" name="TextBox 64"/>
          <p:cNvSpPr txBox="1"/>
          <p:nvPr userDrawn="1"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Chief Excutive Officer</a:t>
            </a:r>
          </a:p>
        </p:txBody>
      </p:sp>
      <p:sp>
        <p:nvSpPr>
          <p:cNvPr id="36" name="TextBox 11"/>
          <p:cNvSpPr txBox="1"/>
          <p:nvPr userDrawn="1"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</a:rPr>
              <a:t>BRENNAN SMITH</a:t>
            </a:r>
          </a:p>
        </p:txBody>
      </p:sp>
      <p:sp>
        <p:nvSpPr>
          <p:cNvPr id="37" name="TextBox 63"/>
          <p:cNvSpPr txBox="1"/>
          <p:nvPr userDrawn="1"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0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Creative Director</a:t>
            </a:r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accent2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15592" y="6400892"/>
            <a:ext cx="25202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15592" y="6400892"/>
            <a:ext cx="26452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© 2018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+mj-lt"/>
              </a:rPr>
              <a:t>Slidefabric.com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j-lt"/>
              </a:rPr>
              <a:t> All rights reserved.</a:t>
            </a:r>
            <a:endParaRPr lang="en-US" sz="9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https://youtu.be/ziH4H-jZAgs" TargetMode="Externa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n.wikipedia.org/wiki/LPWA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/>
          <p:cNvSpPr txBox="1"/>
          <p:nvPr/>
        </p:nvSpPr>
        <p:spPr>
          <a:xfrm>
            <a:off x="2812875" y="2412884"/>
            <a:ext cx="634782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SPRAY</a:t>
            </a:r>
          </a:p>
          <a:p>
            <a:pPr algn="ctr"/>
            <a:r>
              <a:rPr lang="en-US" sz="28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-Efficient Irrigation System-</a:t>
            </a:r>
            <a:endParaRPr lang="en-US" sz="1600" spc="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7" name="Rectangle 86"/>
          <p:cNvSpPr/>
          <p:nvPr/>
        </p:nvSpPr>
        <p:spPr>
          <a:xfrm rot="900000">
            <a:off x="3931686" y="1948622"/>
            <a:ext cx="928522" cy="928522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EC2DC-41EB-4C6F-B747-076BF82C9882}"/>
              </a:ext>
            </a:extLst>
          </p:cNvPr>
          <p:cNvSpPr txBox="1"/>
          <p:nvPr/>
        </p:nvSpPr>
        <p:spPr>
          <a:xfrm>
            <a:off x="2050631" y="4462313"/>
            <a:ext cx="756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Myungwoo</a:t>
            </a:r>
            <a:r>
              <a:rPr lang="en-US" altLang="ko-KR" dirty="0"/>
              <a:t> Yang        </a:t>
            </a:r>
            <a:r>
              <a:rPr lang="en-US" altLang="ko-KR" dirty="0" err="1"/>
              <a:t>Jeongjun</a:t>
            </a:r>
            <a:r>
              <a:rPr lang="en-US" altLang="ko-KR" dirty="0"/>
              <a:t> Lee       </a:t>
            </a:r>
            <a:r>
              <a:rPr lang="en-US" altLang="ko-KR" dirty="0" err="1"/>
              <a:t>Subeen</a:t>
            </a:r>
            <a:r>
              <a:rPr lang="en-US" altLang="ko-KR" dirty="0"/>
              <a:t> </a:t>
            </a:r>
            <a:r>
              <a:rPr lang="en-US" altLang="ko-KR" dirty="0" err="1"/>
              <a:t>Jeong</a:t>
            </a:r>
            <a:r>
              <a:rPr lang="en-US" altLang="ko-KR" dirty="0"/>
              <a:t>      Connor </a:t>
            </a:r>
            <a:r>
              <a:rPr lang="en-US" altLang="ko-KR" dirty="0" err="1"/>
              <a:t>Polanka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80307" y="2843180"/>
            <a:ext cx="4631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OUR SYSTEM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87340" y="2320403"/>
            <a:ext cx="48173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</a:rPr>
              <a:t>2020  IITP MID PRESENTATION SPRAY SMART IRRIGATION SYSTEM.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36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4889D-1FB7-4B54-B05A-362DAE740F3A}"/>
              </a:ext>
            </a:extLst>
          </p:cNvPr>
          <p:cNvSpPr txBox="1"/>
          <p:nvPr/>
        </p:nvSpPr>
        <p:spPr>
          <a:xfrm>
            <a:off x="4247806" y="568570"/>
            <a:ext cx="3696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System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E747B5-7D9A-4E73-A110-F201B2CE9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9"/>
          <a:stretch/>
        </p:blipFill>
        <p:spPr bwMode="auto">
          <a:xfrm>
            <a:off x="770445" y="1491900"/>
            <a:ext cx="4882559" cy="324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292BF27-1FD2-45D0-B9B0-6D9FBCD73C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6" r="6579"/>
          <a:stretch/>
        </p:blipFill>
        <p:spPr>
          <a:xfrm>
            <a:off x="6538997" y="1491900"/>
            <a:ext cx="4982654" cy="32448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2C1BB9-D25D-443E-A4FF-ED5E5A78EDA9}"/>
              </a:ext>
            </a:extLst>
          </p:cNvPr>
          <p:cNvSpPr/>
          <p:nvPr/>
        </p:nvSpPr>
        <p:spPr>
          <a:xfrm>
            <a:off x="8731623" y="5460953"/>
            <a:ext cx="31907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5"/>
              </a:rPr>
              <a:t>https://youtu.be/ziH4H-jZAgs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F7C8C5-E079-4628-8EE8-25B0343B8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505" y="3587568"/>
            <a:ext cx="5558118" cy="27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7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27969" y="568570"/>
            <a:ext cx="2936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837D9A-B770-41B5-956C-CD540C0581C4}"/>
              </a:ext>
            </a:extLst>
          </p:cNvPr>
          <p:cNvGrpSpPr/>
          <p:nvPr/>
        </p:nvGrpSpPr>
        <p:grpSpPr>
          <a:xfrm>
            <a:off x="759460" y="924031"/>
            <a:ext cx="10897875" cy="5009938"/>
            <a:chOff x="462078" y="2005028"/>
            <a:chExt cx="9592298" cy="39658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B5CD72-4390-414A-A919-E6498E30F211}"/>
                </a:ext>
              </a:extLst>
            </p:cNvPr>
            <p:cNvSpPr txBox="1"/>
            <p:nvPr/>
          </p:nvSpPr>
          <p:spPr>
            <a:xfrm>
              <a:off x="462078" y="4445668"/>
              <a:ext cx="253627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Data Sensing</a:t>
              </a:r>
            </a:p>
            <a:p>
              <a:pPr algn="ctr"/>
              <a:r>
                <a:rPr lang="en-US" altLang="ko-KR" sz="1100" dirty="0"/>
                <a:t>Humidity, soil moisture, temperature</a:t>
              </a:r>
              <a:endParaRPr lang="ko-KR" altLang="en-US" sz="1100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5E9EF0E-5E35-4E5D-B887-A5D80FBC6B7E}"/>
                </a:ext>
              </a:extLst>
            </p:cNvPr>
            <p:cNvGrpSpPr/>
            <p:nvPr/>
          </p:nvGrpSpPr>
          <p:grpSpPr>
            <a:xfrm>
              <a:off x="575662" y="2005028"/>
              <a:ext cx="9478714" cy="3965836"/>
              <a:chOff x="575662" y="2005028"/>
              <a:chExt cx="9478714" cy="396583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62870E6-34AB-4FD7-8A97-E6CC2CB7638C}"/>
                  </a:ext>
                </a:extLst>
              </p:cNvPr>
              <p:cNvSpPr/>
              <p:nvPr/>
            </p:nvSpPr>
            <p:spPr>
              <a:xfrm>
                <a:off x="1090571" y="3251025"/>
                <a:ext cx="1407086" cy="92908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End Node</a:t>
                </a:r>
              </a:p>
              <a:p>
                <a:pPr algn="ctr"/>
                <a:r>
                  <a:rPr lang="en-US" altLang="ko-KR" sz="11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LoRa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 Shield &amp; Bee</a:t>
                </a:r>
                <a:r>
                  <a:rPr lang="en-US" altLang="ko-KR" sz="1100" dirty="0">
                    <a:solidFill>
                      <a:schemeClr val="tx1"/>
                    </a:solidFill>
                  </a:rPr>
                  <a:t>)</a:t>
                </a:r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89FBE85-5E92-4322-8D79-A2C2A9E1D0BA}"/>
                  </a:ext>
                </a:extLst>
              </p:cNvPr>
              <p:cNvSpPr/>
              <p:nvPr/>
            </p:nvSpPr>
            <p:spPr>
              <a:xfrm>
                <a:off x="3226502" y="3251025"/>
                <a:ext cx="1407086" cy="929080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err="1">
                    <a:solidFill>
                      <a:schemeClr val="tx1"/>
                    </a:solidFill>
                  </a:rPr>
                  <a:t>LoRa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Gateway</a:t>
                </a:r>
              </a:p>
            </p:txBody>
          </p:sp>
          <p:pic>
            <p:nvPicPr>
              <p:cNvPr id="11" name="그림 10" descr="전자기기, 회로이(가) 표시된 사진&#10;&#10;자동 생성된 설명">
                <a:extLst>
                  <a:ext uri="{FF2B5EF4-FFF2-40B4-BE49-F238E27FC236}">
                    <a16:creationId xmlns:a16="http://schemas.microsoft.com/office/drawing/2014/main" id="{12BB0FC8-D066-477B-8886-84DAAFE02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62" y="2350183"/>
                <a:ext cx="1303853" cy="1303853"/>
              </a:xfrm>
              <a:prstGeom prst="rect">
                <a:avLst/>
              </a:prstGeom>
            </p:spPr>
          </p:pic>
          <p:pic>
            <p:nvPicPr>
              <p:cNvPr id="12" name="그림 11" descr="전자기기이(가) 표시된 사진&#10;&#10;자동 생성된 설명">
                <a:extLst>
                  <a:ext uri="{FF2B5EF4-FFF2-40B4-BE49-F238E27FC236}">
                    <a16:creationId xmlns:a16="http://schemas.microsoft.com/office/drawing/2014/main" id="{A69C99D3-8C29-47D6-9642-65D27E89B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3708" y="2773020"/>
                <a:ext cx="1407086" cy="938058"/>
              </a:xfrm>
              <a:prstGeom prst="rect">
                <a:avLst/>
              </a:prstGeom>
            </p:spPr>
          </p:pic>
          <p:sp>
            <p:nvSpPr>
              <p:cNvPr id="13" name="구름 12">
                <a:extLst>
                  <a:ext uri="{FF2B5EF4-FFF2-40B4-BE49-F238E27FC236}">
                    <a16:creationId xmlns:a16="http://schemas.microsoft.com/office/drawing/2014/main" id="{C1246E0B-D40F-4661-AF0D-72BDBA739D0D}"/>
                  </a:ext>
                </a:extLst>
              </p:cNvPr>
              <p:cNvSpPr/>
              <p:nvPr/>
            </p:nvSpPr>
            <p:spPr>
              <a:xfrm>
                <a:off x="5362433" y="3180011"/>
                <a:ext cx="1589715" cy="1071108"/>
              </a:xfrm>
              <a:prstGeom prst="cloud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Internet</a:t>
                </a:r>
                <a:endParaRPr lang="ko-KR" alt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원통형 13">
                <a:extLst>
                  <a:ext uri="{FF2B5EF4-FFF2-40B4-BE49-F238E27FC236}">
                    <a16:creationId xmlns:a16="http://schemas.microsoft.com/office/drawing/2014/main" id="{10580ACF-A763-4C85-A091-CC9DA0C62301}"/>
                  </a:ext>
                </a:extLst>
              </p:cNvPr>
              <p:cNvSpPr/>
              <p:nvPr/>
            </p:nvSpPr>
            <p:spPr>
              <a:xfrm>
                <a:off x="8317370" y="4180105"/>
                <a:ext cx="1407086" cy="1326219"/>
              </a:xfrm>
              <a:prstGeom prst="can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</a:rPr>
                  <a:t>Server</a:t>
                </a:r>
                <a:endParaRPr lang="ko-KR" altLang="en-US" sz="2400" dirty="0" err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A42D8145-516B-4983-9DBA-70A03ED21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7451" y="2445458"/>
                <a:ext cx="2066925" cy="838200"/>
              </a:xfrm>
              <a:prstGeom prst="rect">
                <a:avLst/>
              </a:prstGeom>
            </p:spPr>
          </p:pic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39A70E1C-BAAA-417F-BBB7-CB519D7009F9}"/>
                  </a:ext>
                </a:extLst>
              </p:cNvPr>
              <p:cNvCxnSpPr>
                <a:stCxn id="9" idx="3"/>
              </p:cNvCxnSpPr>
              <p:nvPr/>
            </p:nvCxnSpPr>
            <p:spPr>
              <a:xfrm flipV="1">
                <a:off x="2497657" y="3711078"/>
                <a:ext cx="728845" cy="4487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CC439549-4CAC-4E0C-9378-0B8A0AA3A387}"/>
                  </a:ext>
                </a:extLst>
              </p:cNvPr>
              <p:cNvCxnSpPr/>
              <p:nvPr/>
            </p:nvCxnSpPr>
            <p:spPr>
              <a:xfrm flipV="1">
                <a:off x="4633588" y="3711078"/>
                <a:ext cx="728845" cy="4487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F10606B7-977A-4000-B570-CD309E77520A}"/>
                  </a:ext>
                </a:extLst>
              </p:cNvPr>
              <p:cNvCxnSpPr>
                <a:cxnSpLocks/>
                <a:stCxn id="13" idx="0"/>
                <a:endCxn id="15" idx="1"/>
              </p:cNvCxnSpPr>
              <p:nvPr/>
            </p:nvCxnSpPr>
            <p:spPr>
              <a:xfrm flipV="1">
                <a:off x="6950823" y="2864558"/>
                <a:ext cx="1036628" cy="851007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A57BFD7B-6239-44E1-93FE-E7C243B69D18}"/>
                  </a:ext>
                </a:extLst>
              </p:cNvPr>
              <p:cNvCxnSpPr>
                <a:cxnSpLocks/>
                <a:stCxn id="13" idx="0"/>
                <a:endCxn id="14" idx="2"/>
              </p:cNvCxnSpPr>
              <p:nvPr/>
            </p:nvCxnSpPr>
            <p:spPr>
              <a:xfrm>
                <a:off x="6950823" y="3715565"/>
                <a:ext cx="1366547" cy="1127650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9D1C5BF-535E-4748-914B-0DA509909B79}"/>
                  </a:ext>
                </a:extLst>
              </p:cNvPr>
              <p:cNvCxnSpPr>
                <a:cxnSpLocks/>
                <a:stCxn id="14" idx="1"/>
                <a:endCxn id="15" idx="2"/>
              </p:cNvCxnSpPr>
              <p:nvPr/>
            </p:nvCxnSpPr>
            <p:spPr>
              <a:xfrm flipV="1">
                <a:off x="9020913" y="3283658"/>
                <a:ext cx="1" cy="896447"/>
              </a:xfrm>
              <a:prstGeom prst="line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3463D7-9682-4BB5-B79F-AB44FFC2C494}"/>
                  </a:ext>
                </a:extLst>
              </p:cNvPr>
              <p:cNvSpPr txBox="1"/>
              <p:nvPr/>
            </p:nvSpPr>
            <p:spPr>
              <a:xfrm>
                <a:off x="3214004" y="4445668"/>
                <a:ext cx="16135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/>
                  <a:t>Connect between</a:t>
                </a:r>
              </a:p>
              <a:p>
                <a:pPr algn="ctr"/>
                <a:r>
                  <a:rPr lang="en-US" altLang="ko-KR" sz="1100" dirty="0" err="1"/>
                  <a:t>LoRa</a:t>
                </a:r>
                <a:r>
                  <a:rPr lang="en-US" altLang="ko-KR" sz="1100" dirty="0"/>
                  <a:t> and Internet</a:t>
                </a:r>
                <a:endParaRPr lang="ko-KR" altLang="en-US" sz="11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E9540C1-FB37-4C16-B358-511445CDDC36}"/>
                  </a:ext>
                </a:extLst>
              </p:cNvPr>
              <p:cNvSpPr txBox="1"/>
              <p:nvPr/>
            </p:nvSpPr>
            <p:spPr>
              <a:xfrm>
                <a:off x="8378870" y="2005028"/>
                <a:ext cx="1284088" cy="2923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data storage</a:t>
                </a:r>
                <a:endParaRPr lang="ko-KR" alt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3E640DA-CD8C-43B2-B8CA-27A6A27076A8}"/>
                  </a:ext>
                </a:extLst>
              </p:cNvPr>
              <p:cNvSpPr txBox="1"/>
              <p:nvPr/>
            </p:nvSpPr>
            <p:spPr>
              <a:xfrm>
                <a:off x="8168791" y="5601532"/>
                <a:ext cx="1704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/>
                  <a:t>Control Action</a:t>
                </a:r>
                <a:endParaRPr lang="ko-KR" altLang="en-US" dirty="0"/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9CDDAC-4631-4A96-8D4A-188134702356}"/>
              </a:ext>
            </a:extLst>
          </p:cNvPr>
          <p:cNvSpPr txBox="1"/>
          <p:nvPr/>
        </p:nvSpPr>
        <p:spPr>
          <a:xfrm>
            <a:off x="1442618" y="155973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Sensing Data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72B9311-9377-4296-87D7-422D05114B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841" r="30577"/>
          <a:stretch/>
        </p:blipFill>
        <p:spPr>
          <a:xfrm>
            <a:off x="3203942" y="4609878"/>
            <a:ext cx="3041690" cy="14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2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7CA6C2-D9CB-464E-8BB1-FBEDE65E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797" y="200025"/>
            <a:ext cx="4581525" cy="6457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9109" y="3607967"/>
            <a:ext cx="3575396" cy="211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site stores the temperature, humidity and soil moisture data obtained. And shows data using dot graph, and you can get data using REST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8414" y="1685651"/>
            <a:ext cx="21066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Collect</a:t>
            </a:r>
          </a:p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0965" y="1335443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Thingspeak</a:t>
            </a:r>
            <a:endParaRPr lang="en-US" sz="14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900000">
            <a:off x="1437303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761D81-732D-407A-92B2-7D78AA9348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18" t="1957" r="805" b="50855"/>
          <a:stretch/>
        </p:blipFill>
        <p:spPr>
          <a:xfrm>
            <a:off x="7689119" y="2059542"/>
            <a:ext cx="4502881" cy="309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22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E9EF0E-5E35-4E5D-B887-A5D80FBC6B7E}"/>
              </a:ext>
            </a:extLst>
          </p:cNvPr>
          <p:cNvGrpSpPr/>
          <p:nvPr/>
        </p:nvGrpSpPr>
        <p:grpSpPr>
          <a:xfrm>
            <a:off x="888504" y="1360057"/>
            <a:ext cx="10768831" cy="4573913"/>
            <a:chOff x="575662" y="2350183"/>
            <a:chExt cx="9478714" cy="3620681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62870E6-34AB-4FD7-8A97-E6CC2CB7638C}"/>
                </a:ext>
              </a:extLst>
            </p:cNvPr>
            <p:cNvSpPr/>
            <p:nvPr/>
          </p:nvSpPr>
          <p:spPr>
            <a:xfrm>
              <a:off x="1090571" y="3251025"/>
              <a:ext cx="1407086" cy="92908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End Node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LoRa</a:t>
              </a:r>
              <a:r>
                <a:rPr lang="en-US" altLang="ko-KR" sz="1050" dirty="0">
                  <a:solidFill>
                    <a:schemeClr val="tx1"/>
                  </a:solidFill>
                </a:rPr>
                <a:t> Shield &amp; Bee</a:t>
              </a:r>
              <a:r>
                <a:rPr lang="en-US" altLang="ko-KR" sz="11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9FBE85-5E92-4322-8D79-A2C2A9E1D0BA}"/>
                </a:ext>
              </a:extLst>
            </p:cNvPr>
            <p:cNvSpPr/>
            <p:nvPr/>
          </p:nvSpPr>
          <p:spPr>
            <a:xfrm>
              <a:off x="3226502" y="3251025"/>
              <a:ext cx="1407086" cy="92908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LoRa</a:t>
              </a:r>
              <a:r>
                <a:rPr lang="en-US" altLang="ko-KR" sz="1400" dirty="0">
                  <a:solidFill>
                    <a:schemeClr val="tx1"/>
                  </a:solidFill>
                </a:rPr>
                <a:t> Gateway</a:t>
              </a:r>
            </a:p>
          </p:txBody>
        </p:sp>
        <p:pic>
          <p:nvPicPr>
            <p:cNvPr id="11" name="그림 10" descr="전자기기, 회로이(가) 표시된 사진&#10;&#10;자동 생성된 설명">
              <a:extLst>
                <a:ext uri="{FF2B5EF4-FFF2-40B4-BE49-F238E27FC236}">
                  <a16:creationId xmlns:a16="http://schemas.microsoft.com/office/drawing/2014/main" id="{12BB0FC8-D066-477B-8886-84DAAFE0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662" y="2350183"/>
              <a:ext cx="1303853" cy="1303853"/>
            </a:xfrm>
            <a:prstGeom prst="rect">
              <a:avLst/>
            </a:prstGeom>
          </p:spPr>
        </p:pic>
        <p:pic>
          <p:nvPicPr>
            <p:cNvPr id="12" name="그림 11" descr="전자기기이(가) 표시된 사진&#10;&#10;자동 생성된 설명">
              <a:extLst>
                <a:ext uri="{FF2B5EF4-FFF2-40B4-BE49-F238E27FC236}">
                  <a16:creationId xmlns:a16="http://schemas.microsoft.com/office/drawing/2014/main" id="{A69C99D3-8C29-47D6-9642-65D27E89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708" y="2773020"/>
              <a:ext cx="1407086" cy="938058"/>
            </a:xfrm>
            <a:prstGeom prst="rect">
              <a:avLst/>
            </a:prstGeom>
          </p:spPr>
        </p:pic>
        <p:sp>
          <p:nvSpPr>
            <p:cNvPr id="13" name="구름 12">
              <a:extLst>
                <a:ext uri="{FF2B5EF4-FFF2-40B4-BE49-F238E27FC236}">
                  <a16:creationId xmlns:a16="http://schemas.microsoft.com/office/drawing/2014/main" id="{C1246E0B-D40F-4661-AF0D-72BDBA739D0D}"/>
                </a:ext>
              </a:extLst>
            </p:cNvPr>
            <p:cNvSpPr/>
            <p:nvPr/>
          </p:nvSpPr>
          <p:spPr>
            <a:xfrm>
              <a:off x="5362433" y="3180011"/>
              <a:ext cx="1589715" cy="1071108"/>
            </a:xfrm>
            <a:prstGeom prst="cloud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Internet</a:t>
              </a:r>
              <a:endParaRPr lang="ko-KR" alt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원통형 13">
              <a:extLst>
                <a:ext uri="{FF2B5EF4-FFF2-40B4-BE49-F238E27FC236}">
                  <a16:creationId xmlns:a16="http://schemas.microsoft.com/office/drawing/2014/main" id="{10580ACF-A763-4C85-A091-CC9DA0C62301}"/>
                </a:ext>
              </a:extLst>
            </p:cNvPr>
            <p:cNvSpPr/>
            <p:nvPr/>
          </p:nvSpPr>
          <p:spPr>
            <a:xfrm>
              <a:off x="8317370" y="4180105"/>
              <a:ext cx="1407086" cy="1326219"/>
            </a:xfrm>
            <a:prstGeom prst="can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Server</a:t>
              </a:r>
              <a:endParaRPr lang="ko-KR" altLang="en-US" sz="2400" dirty="0" err="1">
                <a:solidFill>
                  <a:schemeClr val="tx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42D8145-516B-4983-9DBA-70A03ED2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7451" y="2445458"/>
              <a:ext cx="2066925" cy="838200"/>
            </a:xfrm>
            <a:prstGeom prst="rect">
              <a:avLst/>
            </a:prstGeom>
          </p:spPr>
        </p:pic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9A70E1C-BAAA-417F-BBB7-CB519D7009F9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2497657" y="3711078"/>
              <a:ext cx="728845" cy="448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C439549-4CAC-4E0C-9378-0B8A0AA3A387}"/>
                </a:ext>
              </a:extLst>
            </p:cNvPr>
            <p:cNvCxnSpPr/>
            <p:nvPr/>
          </p:nvCxnSpPr>
          <p:spPr>
            <a:xfrm flipV="1">
              <a:off x="4633588" y="3711078"/>
              <a:ext cx="728845" cy="448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10606B7-977A-4000-B570-CD309E77520A}"/>
                </a:ext>
              </a:extLst>
            </p:cNvPr>
            <p:cNvCxnSpPr>
              <a:cxnSpLocks/>
              <a:stCxn id="13" idx="0"/>
              <a:endCxn id="15" idx="1"/>
            </p:cNvCxnSpPr>
            <p:nvPr/>
          </p:nvCxnSpPr>
          <p:spPr>
            <a:xfrm flipV="1">
              <a:off x="6950823" y="2864558"/>
              <a:ext cx="1036628" cy="85100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57BFD7B-6239-44E1-93FE-E7C243B69D18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>
              <a:off x="6950823" y="3715565"/>
              <a:ext cx="1366547" cy="112765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9D1C5BF-535E-4748-914B-0DA509909B79}"/>
                </a:ext>
              </a:extLst>
            </p:cNvPr>
            <p:cNvCxnSpPr>
              <a:cxnSpLocks/>
              <a:stCxn id="14" idx="1"/>
              <a:endCxn id="15" idx="2"/>
            </p:cNvCxnSpPr>
            <p:nvPr/>
          </p:nvCxnSpPr>
          <p:spPr>
            <a:xfrm flipV="1">
              <a:off x="9020913" y="3283658"/>
              <a:ext cx="1" cy="896447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3463D7-9682-4BB5-B79F-AB44FFC2C494}"/>
                </a:ext>
              </a:extLst>
            </p:cNvPr>
            <p:cNvSpPr txBox="1"/>
            <p:nvPr/>
          </p:nvSpPr>
          <p:spPr>
            <a:xfrm>
              <a:off x="3214004" y="4445668"/>
              <a:ext cx="161358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Connect between</a:t>
              </a:r>
            </a:p>
            <a:p>
              <a:pPr algn="ctr"/>
              <a:r>
                <a:rPr lang="en-US" altLang="ko-KR" sz="1100" dirty="0" err="1"/>
                <a:t>LoRa</a:t>
              </a:r>
              <a:r>
                <a:rPr lang="en-US" altLang="ko-KR" sz="1100" dirty="0"/>
                <a:t> and Internet</a:t>
              </a:r>
              <a:endParaRPr lang="ko-KR" altLang="en-US" sz="11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A07093C-25F9-44AC-82E9-A68357FA76FA}"/>
                </a:ext>
              </a:extLst>
            </p:cNvPr>
            <p:cNvSpPr txBox="1"/>
            <p:nvPr/>
          </p:nvSpPr>
          <p:spPr>
            <a:xfrm>
              <a:off x="1389035" y="4445668"/>
              <a:ext cx="76335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Action</a:t>
              </a:r>
            </a:p>
            <a:p>
              <a:pPr algn="ctr"/>
              <a:r>
                <a:rPr lang="en-US" altLang="ko-KR" sz="1100" dirty="0"/>
                <a:t>irrigation</a:t>
              </a:r>
              <a:endParaRPr lang="ko-KR" altLang="en-US" sz="11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E640DA-CD8C-43B2-B8CA-27A6A27076A8}"/>
                </a:ext>
              </a:extLst>
            </p:cNvPr>
            <p:cNvSpPr txBox="1"/>
            <p:nvPr/>
          </p:nvSpPr>
          <p:spPr>
            <a:xfrm>
              <a:off x="8168791" y="5601532"/>
              <a:ext cx="1704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Control Action</a:t>
              </a:r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F361A2-7618-4928-B189-BE4B366B8B0D}"/>
              </a:ext>
            </a:extLst>
          </p:cNvPr>
          <p:cNvSpPr txBox="1"/>
          <p:nvPr/>
        </p:nvSpPr>
        <p:spPr>
          <a:xfrm>
            <a:off x="7424699" y="4462679"/>
            <a:ext cx="141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Send Packet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94889D-1FB7-4B54-B05A-362DAE740F3A}"/>
              </a:ext>
            </a:extLst>
          </p:cNvPr>
          <p:cNvSpPr txBox="1"/>
          <p:nvPr/>
        </p:nvSpPr>
        <p:spPr>
          <a:xfrm>
            <a:off x="4627969" y="568570"/>
            <a:ext cx="2936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Structure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B11AB6-EC4C-439C-8EDB-CB690BB20981}"/>
              </a:ext>
            </a:extLst>
          </p:cNvPr>
          <p:cNvCxnSpPr/>
          <p:nvPr/>
        </p:nvCxnSpPr>
        <p:spPr>
          <a:xfrm flipH="1">
            <a:off x="7441658" y="4320269"/>
            <a:ext cx="14133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46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9109" y="3607967"/>
            <a:ext cx="3575396" cy="1702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server determines when and how much to irrigate by considering MAD, soil moisture, and period.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38414" y="1685651"/>
            <a:ext cx="2784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Back-end</a:t>
            </a:r>
          </a:p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Server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0965" y="1335443"/>
            <a:ext cx="98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Django</a:t>
            </a:r>
          </a:p>
        </p:txBody>
      </p:sp>
      <p:sp>
        <p:nvSpPr>
          <p:cNvPr id="9" name="Rectangle 8"/>
          <p:cNvSpPr/>
          <p:nvPr/>
        </p:nvSpPr>
        <p:spPr>
          <a:xfrm rot="900000">
            <a:off x="1437303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0EE82629-65E0-4955-B7D8-EC41D31EF0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940546"/>
              </p:ext>
            </p:extLst>
          </p:nvPr>
        </p:nvGraphicFramePr>
        <p:xfrm>
          <a:off x="5015774" y="1439248"/>
          <a:ext cx="6506154" cy="4337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78686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49526" y="753588"/>
            <a:ext cx="3092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5F5E95E-8439-4764-BCBB-B6CDD6BB338F}"/>
              </a:ext>
            </a:extLst>
          </p:cNvPr>
          <p:cNvSpPr/>
          <p:nvPr/>
        </p:nvSpPr>
        <p:spPr>
          <a:xfrm>
            <a:off x="3364686" y="2107510"/>
            <a:ext cx="6990276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Researched how to effectively water and reduce water waste.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Gathered sensor data using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Controlled irrigation.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BF24BD1-E188-4A62-8EEF-69D19909E12F}"/>
              </a:ext>
            </a:extLst>
          </p:cNvPr>
          <p:cNvSpPr/>
          <p:nvPr/>
        </p:nvSpPr>
        <p:spPr>
          <a:xfrm>
            <a:off x="3352330" y="3985934"/>
            <a:ext cx="6363170" cy="1287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relation between soil moisture and MAD.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each stage of corn’s life cycle and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weather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in a small farm.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7BAC1-2617-4A71-8BB7-3E0F47B8DBD2}"/>
              </a:ext>
            </a:extLst>
          </p:cNvPr>
          <p:cNvSpPr txBox="1"/>
          <p:nvPr/>
        </p:nvSpPr>
        <p:spPr>
          <a:xfrm>
            <a:off x="1103471" y="2139085"/>
            <a:ext cx="1610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What we did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0C0FA-A683-4E86-B6F2-3ABE4702F0E6}"/>
              </a:ext>
            </a:extLst>
          </p:cNvPr>
          <p:cNvSpPr txBox="1"/>
          <p:nvPr/>
        </p:nvSpPr>
        <p:spPr>
          <a:xfrm>
            <a:off x="1083853" y="4069824"/>
            <a:ext cx="209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What to do further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95F44-D8E5-4116-9718-BB7D8244A038}"/>
              </a:ext>
            </a:extLst>
          </p:cNvPr>
          <p:cNvCxnSpPr>
            <a:cxnSpLocks/>
          </p:cNvCxnSpPr>
          <p:nvPr/>
        </p:nvCxnSpPr>
        <p:spPr>
          <a:xfrm>
            <a:off x="0" y="3721285"/>
            <a:ext cx="1219200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6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2306346" y="2753802"/>
            <a:ext cx="757931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THANKS FOR</a:t>
            </a:r>
          </a:p>
          <a:p>
            <a:pPr algn="ctr"/>
            <a:r>
              <a:rPr lang="en-US" sz="5400" kern="0" spc="600" dirty="0">
                <a:solidFill>
                  <a:schemeClr val="bg1"/>
                </a:solidFill>
                <a:latin typeface="+mj-lt"/>
              </a:rPr>
              <a:t>YOUR ATTENTION</a:t>
            </a: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ater money 이미지 검색결과&quot;">
            <a:extLst>
              <a:ext uri="{FF2B5EF4-FFF2-40B4-BE49-F238E27FC236}">
                <a16:creationId xmlns:a16="http://schemas.microsoft.com/office/drawing/2014/main" id="{1B64C786-350C-4A98-A0D4-787B2466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81" y="2106315"/>
            <a:ext cx="2654598" cy="370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2354" y="561073"/>
            <a:ext cx="36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4E1CB-39FB-4AC4-B63D-CF6AD6BFE803}"/>
              </a:ext>
            </a:extLst>
          </p:cNvPr>
          <p:cNvSpPr txBox="1"/>
          <p:nvPr/>
        </p:nvSpPr>
        <p:spPr>
          <a:xfrm>
            <a:off x="1096586" y="1813928"/>
            <a:ext cx="6307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Water waste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D711B2C-9600-4437-AC3C-F718BA8E548D}"/>
              </a:ext>
            </a:extLst>
          </p:cNvPr>
          <p:cNvSpPr/>
          <p:nvPr/>
        </p:nvSpPr>
        <p:spPr>
          <a:xfrm>
            <a:off x="1236879" y="2411593"/>
            <a:ext cx="9922684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 water will evaporate or seep under the ground.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is important resource.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D09243-977E-4423-83D9-E93442F9323A}"/>
              </a:ext>
            </a:extLst>
          </p:cNvPr>
          <p:cNvSpPr txBox="1"/>
          <p:nvPr/>
        </p:nvSpPr>
        <p:spPr>
          <a:xfrm>
            <a:off x="1096587" y="3850725"/>
            <a:ext cx="2651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Low Power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75A1ABB1-A400-4655-AB79-1D8F0569FA90}"/>
              </a:ext>
            </a:extLst>
          </p:cNvPr>
          <p:cNvSpPr/>
          <p:nvPr/>
        </p:nvSpPr>
        <p:spPr>
          <a:xfrm>
            <a:off x="1236879" y="4408136"/>
            <a:ext cx="6167221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system electricity needs and costs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world grain production&quot;">
            <a:extLst>
              <a:ext uri="{FF2B5EF4-FFF2-40B4-BE49-F238E27FC236}">
                <a16:creationId xmlns:a16="http://schemas.microsoft.com/office/drawing/2014/main" id="{7CA4D624-1617-46BC-BFF9-D0C0E8F2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04" y="1555142"/>
            <a:ext cx="5873574" cy="436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52354" y="561073"/>
            <a:ext cx="36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74E1CB-39FB-4AC4-B63D-CF6AD6BFE803}"/>
              </a:ext>
            </a:extLst>
          </p:cNvPr>
          <p:cNvSpPr txBox="1"/>
          <p:nvPr/>
        </p:nvSpPr>
        <p:spPr>
          <a:xfrm>
            <a:off x="1096586" y="1722481"/>
            <a:ext cx="764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Main Crop : Corn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27DEE0E-5FC2-4542-9739-72C270D476BF}"/>
              </a:ext>
            </a:extLst>
          </p:cNvPr>
          <p:cNvSpPr/>
          <p:nvPr/>
        </p:nvSpPr>
        <p:spPr>
          <a:xfrm>
            <a:off x="1307217" y="2545334"/>
            <a:ext cx="4222105" cy="280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Widely cultivated in the world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Corn require a lot of water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Corn is the dominant crop in the midwestern US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6" name="Picture 4" descr="Image result for Corn&quot;">
            <a:extLst>
              <a:ext uri="{FF2B5EF4-FFF2-40B4-BE49-F238E27FC236}">
                <a16:creationId xmlns:a16="http://schemas.microsoft.com/office/drawing/2014/main" id="{45A27A59-D679-41DC-9D5B-EF36A99B3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00" r="96700">
                        <a14:foregroundMark x1="10000" y1="58200" x2="9600" y2="60400"/>
                        <a14:foregroundMark x1="9600" y1="60400" x2="9600" y2="60400"/>
                        <a14:foregroundMark x1="89700" y1="42700" x2="89700" y2="42700"/>
                        <a14:foregroundMark x1="88200" y1="50100" x2="92600" y2="50100"/>
                        <a14:foregroundMark x1="95300" y1="48500" x2="95800" y2="49000"/>
                        <a14:foregroundMark x1="64500" y1="34000" x2="66600" y2="33700"/>
                        <a14:foregroundMark x1="62800" y1="34100" x2="65200" y2="34000"/>
                        <a14:foregroundMark x1="93500" y1="40100" x2="78700" y2="42800"/>
                        <a14:foregroundMark x1="78700" y1="42800" x2="79000" y2="37000"/>
                        <a14:foregroundMark x1="94000" y1="39600" x2="84100" y2="48600"/>
                        <a14:foregroundMark x1="87300" y1="46400" x2="94300" y2="39500"/>
                        <a14:foregroundMark x1="84500" y1="47400" x2="92600" y2="51000"/>
                        <a14:foregroundMark x1="86900" y1="48600" x2="90300" y2="48900"/>
                        <a14:foregroundMark x1="91300" y1="50000" x2="91200" y2="49000"/>
                        <a14:foregroundMark x1="91700" y1="49900" x2="85300" y2="47800"/>
                        <a14:foregroundMark x1="92700" y1="49800" x2="87300" y2="47900"/>
                        <a14:foregroundMark x1="96700" y1="48800" x2="94800" y2="39400"/>
                        <a14:foregroundMark x1="96500" y1="48700" x2="92300" y2="56400"/>
                        <a14:foregroundMark x1="92300" y1="56400" x2="76800" y2="60800"/>
                        <a14:foregroundMark x1="76800" y1="60800" x2="75600" y2="60800"/>
                        <a14:foregroundMark x1="76100" y1="60500" x2="51900" y2="66400"/>
                        <a14:foregroundMark x1="52700" y1="65500" x2="38300" y2="66300"/>
                        <a14:foregroundMark x1="38300" y1="66300" x2="28700" y2="63600"/>
                        <a14:foregroundMark x1="30700" y1="65200" x2="51200" y2="65100"/>
                        <a14:foregroundMark x1="30500" y1="66200" x2="39600" y2="66400"/>
                        <a14:foregroundMark x1="28300" y1="64300" x2="23100" y2="64100"/>
                        <a14:foregroundMark x1="25500" y1="65600" x2="16600" y2="64400"/>
                        <a14:foregroundMark x1="18800" y1="66000" x2="10600" y2="64600"/>
                        <a14:foregroundMark x1="20700" y1="65500" x2="15100" y2="65500"/>
                        <a14:foregroundMark x1="12900" y1="64900" x2="7700" y2="64000"/>
                        <a14:foregroundMark x1="8100" y1="64400" x2="6600" y2="63000"/>
                        <a14:foregroundMark x1="5500" y1="59500" x2="5400" y2="62800"/>
                        <a14:foregroundMark x1="5100" y1="60600" x2="8000" y2="5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18206">
            <a:off x="4047797" y="5174515"/>
            <a:ext cx="1392876" cy="13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rn belt&quot;">
            <a:extLst>
              <a:ext uri="{FF2B5EF4-FFF2-40B4-BE49-F238E27FC236}">
                <a16:creationId xmlns:a16="http://schemas.microsoft.com/office/drawing/2014/main" id="{6C1F59A7-C8CF-4110-B06D-96B0BA7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138" y="2182307"/>
            <a:ext cx="5530564" cy="353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956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F07D0-EC2F-4926-8255-F046E8AB0CB0}"/>
              </a:ext>
            </a:extLst>
          </p:cNvPr>
          <p:cNvSpPr txBox="1"/>
          <p:nvPr/>
        </p:nvSpPr>
        <p:spPr>
          <a:xfrm>
            <a:off x="1174930" y="2531384"/>
            <a:ext cx="105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power network – </a:t>
            </a:r>
            <a:r>
              <a:rPr lang="en-US" altLang="ko-KR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LoRa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0315CF-70E7-4208-87AF-5A3A63C5495C}"/>
              </a:ext>
            </a:extLst>
          </p:cNvPr>
          <p:cNvSpPr txBox="1"/>
          <p:nvPr/>
        </p:nvSpPr>
        <p:spPr>
          <a:xfrm>
            <a:off x="1174930" y="3462216"/>
            <a:ext cx="9310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reduce water waste - MAD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CE07-C508-494E-AF5B-9157A8052A94}"/>
              </a:ext>
            </a:extLst>
          </p:cNvPr>
          <p:cNvSpPr txBox="1"/>
          <p:nvPr/>
        </p:nvSpPr>
        <p:spPr>
          <a:xfrm>
            <a:off x="4252354" y="561073"/>
            <a:ext cx="36872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208F8-067A-41C1-9E9E-63D8092D4707}"/>
              </a:ext>
            </a:extLst>
          </p:cNvPr>
          <p:cNvSpPr txBox="1"/>
          <p:nvPr/>
        </p:nvSpPr>
        <p:spPr>
          <a:xfrm>
            <a:off x="876290" y="1538996"/>
            <a:ext cx="2500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Our Method</a:t>
            </a:r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8519" y="1484403"/>
            <a:ext cx="153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/>
              <a:t>LoRa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3B2A9B-BFD1-411B-8BE5-06D6E77B8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73" y="2629040"/>
            <a:ext cx="6281427" cy="34076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3F9CD38-C5CE-4627-A958-D141C6479AAD}"/>
              </a:ext>
            </a:extLst>
          </p:cNvPr>
          <p:cNvSpPr/>
          <p:nvPr/>
        </p:nvSpPr>
        <p:spPr>
          <a:xfrm>
            <a:off x="555819" y="2125003"/>
            <a:ext cx="101787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(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 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nge) is a low-power wide-area network (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4" tooltip="LPW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LPWAN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technology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7B26F-D5FD-4A00-8B1F-5C05C67A0EC8}"/>
              </a:ext>
            </a:extLst>
          </p:cNvPr>
          <p:cNvSpPr txBox="1"/>
          <p:nvPr/>
        </p:nvSpPr>
        <p:spPr>
          <a:xfrm>
            <a:off x="4263869" y="561073"/>
            <a:ext cx="3664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Our Method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3721C31-463F-472B-AE45-A7A2C95849FB}"/>
              </a:ext>
            </a:extLst>
          </p:cNvPr>
          <p:cNvSpPr/>
          <p:nvPr/>
        </p:nvSpPr>
        <p:spPr>
          <a:xfrm>
            <a:off x="1096586" y="2756532"/>
            <a:ext cx="9653792" cy="2804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power wide area networks – wireless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 data rate (compared to 4G or 5G)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communication distance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Energy efficiency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20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8531" y="561073"/>
            <a:ext cx="353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Method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236BC-7E9C-4640-BC4A-A7372289D205}"/>
              </a:ext>
            </a:extLst>
          </p:cNvPr>
          <p:cNvSpPr txBox="1"/>
          <p:nvPr/>
        </p:nvSpPr>
        <p:spPr>
          <a:xfrm>
            <a:off x="1096586" y="1722481"/>
            <a:ext cx="788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/>
              <a:t>Management allowable depletion(MAD)</a:t>
            </a:r>
            <a:endParaRPr 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028CBD-151E-49B0-B326-7D87A900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849" y="2637667"/>
            <a:ext cx="5067381" cy="353070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B4EBD8F-9FCF-453E-94EC-1F5617A3F2BA}"/>
              </a:ext>
            </a:extLst>
          </p:cNvPr>
          <p:cNvSpPr/>
          <p:nvPr/>
        </p:nvSpPr>
        <p:spPr>
          <a:xfrm>
            <a:off x="1096586" y="2637667"/>
            <a:ext cx="5271263" cy="22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Lowest soil moisture a plant can withstand without water stress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Irrigation system set to water when MAD is reached</a:t>
            </a:r>
          </a:p>
        </p:txBody>
      </p:sp>
    </p:spTree>
    <p:extLst>
      <p:ext uri="{BB962C8B-B14F-4D97-AF65-F5344CB8AC3E}">
        <p14:creationId xmlns:p14="http://schemas.microsoft.com/office/powerpoint/2010/main" val="379492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8531" y="561073"/>
            <a:ext cx="353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Method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236BC-7E9C-4640-BC4A-A7372289D205}"/>
              </a:ext>
            </a:extLst>
          </p:cNvPr>
          <p:cNvSpPr txBox="1"/>
          <p:nvPr/>
        </p:nvSpPr>
        <p:spPr>
          <a:xfrm>
            <a:off x="1096586" y="1722481"/>
            <a:ext cx="548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MAD auto-irrigation algorithm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FCCE99-551B-4DFB-9484-FBEDE41DF1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75C7B9"/>
              </a:clrFrom>
              <a:clrTo>
                <a:srgbClr val="75C7B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9648" y="2239964"/>
            <a:ext cx="4255381" cy="4160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051883-145E-42C4-881B-D439D26BD8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5C7B9"/>
              </a:clrFrom>
              <a:clrTo>
                <a:srgbClr val="75C7B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341" y="2312320"/>
            <a:ext cx="6841307" cy="40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53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8531" y="561073"/>
            <a:ext cx="353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Method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236BC-7E9C-4640-BC4A-A7372289D205}"/>
              </a:ext>
            </a:extLst>
          </p:cNvPr>
          <p:cNvSpPr txBox="1"/>
          <p:nvPr/>
        </p:nvSpPr>
        <p:spPr>
          <a:xfrm>
            <a:off x="1096586" y="1722481"/>
            <a:ext cx="548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MAD auto-irrigation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928AC1-1768-4D6F-9DA8-CD30643C4975}"/>
                  </a:ext>
                </a:extLst>
              </p:cNvPr>
              <p:cNvSpPr txBox="1"/>
              <p:nvPr/>
            </p:nvSpPr>
            <p:spPr>
              <a:xfrm>
                <a:off x="1426026" y="2954615"/>
                <a:ext cx="810762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MAD(%) for corn : 40 ~ 50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Net Irrigation =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𝐴𝑊𝐶</m:t>
                        </m:r>
                      </m:e>
                    </m:nary>
                  </m:oMath>
                </a14:m>
                <a:r>
                  <a:rPr lang="en-US" altLang="ko-KR" dirty="0"/>
                  <a:t>) x MAD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Application Efficiency of Micro Sprinkler (%) = 70~ 90%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Gross Application(GA) = Net Irrigation / Application Efficiency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6928AC1-1768-4D6F-9DA8-CD30643C4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26" y="2954615"/>
                <a:ext cx="8107622" cy="2031325"/>
              </a:xfrm>
              <a:prstGeom prst="rect">
                <a:avLst/>
              </a:prstGeom>
              <a:blipFill>
                <a:blip r:embed="rId3"/>
                <a:stretch>
                  <a:fillRect t="-1502" b="-4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0802115-45B4-470E-BE43-47EFE895BA5D}"/>
              </a:ext>
            </a:extLst>
          </p:cNvPr>
          <p:cNvSpPr txBox="1"/>
          <p:nvPr/>
        </p:nvSpPr>
        <p:spPr>
          <a:xfrm>
            <a:off x="1100703" y="2369325"/>
            <a:ext cx="336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400" b="1" dirty="0"/>
              <a:t>Irrigation Set Time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4E441EB-166E-4BA0-AF6A-B39CD849D4C0}"/>
              </a:ext>
            </a:extLst>
          </p:cNvPr>
          <p:cNvGrpSpPr/>
          <p:nvPr/>
        </p:nvGrpSpPr>
        <p:grpSpPr>
          <a:xfrm>
            <a:off x="8010775" y="1787143"/>
            <a:ext cx="3829050" cy="2673016"/>
            <a:chOff x="8010775" y="939855"/>
            <a:chExt cx="3829050" cy="26730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B54A2B0-B73F-4304-94AB-FEA912617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300" y="939855"/>
              <a:ext cx="3819525" cy="246697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1E92634-5121-4054-8028-F24AB72BD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10775" y="3374746"/>
              <a:ext cx="38195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619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8531" y="561073"/>
            <a:ext cx="3534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Our Method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F236BC-7E9C-4640-BC4A-A7372289D205}"/>
              </a:ext>
            </a:extLst>
          </p:cNvPr>
          <p:cNvSpPr txBox="1"/>
          <p:nvPr/>
        </p:nvSpPr>
        <p:spPr>
          <a:xfrm>
            <a:off x="1096586" y="1722481"/>
            <a:ext cx="5482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MAD auto-irrigation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EAABC-4B27-42D3-B7CC-21EC42916970}"/>
              </a:ext>
            </a:extLst>
          </p:cNvPr>
          <p:cNvSpPr txBox="1"/>
          <p:nvPr/>
        </p:nvSpPr>
        <p:spPr>
          <a:xfrm>
            <a:off x="1265388" y="2576112"/>
            <a:ext cx="81076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GA = Gross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 = Area, square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 = Flow Rate per plant, gallons per hour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 = (GA x A) / 1.6 x Q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 is an irrigation set time. Unit hour</a:t>
            </a:r>
          </a:p>
        </p:txBody>
      </p:sp>
    </p:spTree>
    <p:extLst>
      <p:ext uri="{BB962C8B-B14F-4D97-AF65-F5344CB8AC3E}">
        <p14:creationId xmlns:p14="http://schemas.microsoft.com/office/powerpoint/2010/main" val="41173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1091</Words>
  <Application>Microsoft Office PowerPoint</Application>
  <PresentationFormat>와이드스크린</PresentationFormat>
  <Paragraphs>202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Lato</vt:lpstr>
      <vt:lpstr>Montserrat Semi Bold</vt:lpstr>
      <vt:lpstr>Raleway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정준 이</cp:lastModifiedBy>
  <cp:revision>187</cp:revision>
  <dcterms:created xsi:type="dcterms:W3CDTF">2018-05-05T03:43:01Z</dcterms:created>
  <dcterms:modified xsi:type="dcterms:W3CDTF">2020-02-06T17:51:00Z</dcterms:modified>
</cp:coreProperties>
</file>